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668" r:id="rId2"/>
  </p:sldMasterIdLst>
  <p:notesMasterIdLst>
    <p:notesMasterId r:id="rId10"/>
  </p:notesMasterIdLst>
  <p:handoutMasterIdLst>
    <p:handoutMasterId r:id="rId11"/>
  </p:handoutMasterIdLst>
  <p:sldIdLst>
    <p:sldId id="382" r:id="rId3"/>
    <p:sldId id="388" r:id="rId4"/>
    <p:sldId id="379" r:id="rId5"/>
    <p:sldId id="383" r:id="rId6"/>
    <p:sldId id="384" r:id="rId7"/>
    <p:sldId id="385" r:id="rId8"/>
    <p:sldId id="386" r:id="rId9"/>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5pPr>
    <a:lvl6pPr marL="2286000" algn="l" defTabSz="914400" rtl="0" eaLnBrk="1" latinLnBrk="0" hangingPunct="1">
      <a:defRPr kern="1200">
        <a:solidFill>
          <a:schemeClr val="tx1"/>
        </a:solidFill>
        <a:latin typeface="Arial" charset="0"/>
        <a:ea typeface="ＭＳ Ｐゴシック" pitchFamily="-109" charset="-128"/>
        <a:cs typeface="+mn-cs"/>
      </a:defRPr>
    </a:lvl6pPr>
    <a:lvl7pPr marL="2743200" algn="l" defTabSz="914400" rtl="0" eaLnBrk="1" latinLnBrk="0" hangingPunct="1">
      <a:defRPr kern="1200">
        <a:solidFill>
          <a:schemeClr val="tx1"/>
        </a:solidFill>
        <a:latin typeface="Arial" charset="0"/>
        <a:ea typeface="ＭＳ Ｐゴシック" pitchFamily="-109" charset="-128"/>
        <a:cs typeface="+mn-cs"/>
      </a:defRPr>
    </a:lvl7pPr>
    <a:lvl8pPr marL="3200400" algn="l" defTabSz="914400" rtl="0" eaLnBrk="1" latinLnBrk="0" hangingPunct="1">
      <a:defRPr kern="1200">
        <a:solidFill>
          <a:schemeClr val="tx1"/>
        </a:solidFill>
        <a:latin typeface="Arial" charset="0"/>
        <a:ea typeface="ＭＳ Ｐゴシック" pitchFamily="-109" charset="-128"/>
        <a:cs typeface="+mn-cs"/>
      </a:defRPr>
    </a:lvl8pPr>
    <a:lvl9pPr marL="3657600" algn="l" defTabSz="914400" rtl="0" eaLnBrk="1" latinLnBrk="0" hangingPunct="1">
      <a:defRPr kern="1200">
        <a:solidFill>
          <a:schemeClr val="tx1"/>
        </a:solidFill>
        <a:latin typeface="Arial" charset="0"/>
        <a:ea typeface="ＭＳ Ｐゴシック" pitchFamily="-10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00"/>
    <a:srgbClr val="CC0FBF"/>
    <a:srgbClr val="2B6FFF"/>
    <a:srgbClr val="CC0000"/>
    <a:srgbClr val="008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309" autoAdjust="0"/>
    <p:restoredTop sz="94722" autoAdjust="0"/>
  </p:normalViewPr>
  <p:slideViewPr>
    <p:cSldViewPr>
      <p:cViewPr>
        <p:scale>
          <a:sx n="118" d="100"/>
          <a:sy n="118" d="100"/>
        </p:scale>
        <p:origin x="-780" y="-72"/>
      </p:cViewPr>
      <p:guideLst>
        <p:guide orient="horz" pos="576"/>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3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62467" name="Rectangle 3"/>
          <p:cNvSpPr>
            <a:spLocks noGrp="1" noChangeArrowheads="1"/>
          </p:cNvSpPr>
          <p:nvPr>
            <p:ph type="dt" sz="quarter" idx="1"/>
          </p:nvPr>
        </p:nvSpPr>
        <p:spPr bwMode="auto">
          <a:xfrm>
            <a:off x="3977928"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algn="r" defTabSz="931804" eaLnBrk="1" hangingPunct="1">
              <a:defRPr sz="1300">
                <a:ea typeface="ＭＳ Ｐゴシック" charset="-128"/>
              </a:defRPr>
            </a:lvl1pPr>
          </a:lstStyle>
          <a:p>
            <a:pPr>
              <a:defRPr/>
            </a:pPr>
            <a:endParaRPr lang="en-US"/>
          </a:p>
        </p:txBody>
      </p:sp>
      <p:sp>
        <p:nvSpPr>
          <p:cNvPr id="62468" name="Rectangle 4"/>
          <p:cNvSpPr>
            <a:spLocks noGrp="1" noChangeArrowheads="1"/>
          </p:cNvSpPr>
          <p:nvPr>
            <p:ph type="ftr" sz="quarter" idx="2"/>
          </p:nvPr>
        </p:nvSpPr>
        <p:spPr bwMode="auto">
          <a:xfrm>
            <a:off x="0"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62469" name="Rectangle 5"/>
          <p:cNvSpPr>
            <a:spLocks noGrp="1" noChangeArrowheads="1"/>
          </p:cNvSpPr>
          <p:nvPr>
            <p:ph type="sldNum" sz="quarter" idx="3"/>
          </p:nvPr>
        </p:nvSpPr>
        <p:spPr bwMode="auto">
          <a:xfrm>
            <a:off x="3977928"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algn="r" defTabSz="931804" eaLnBrk="1" hangingPunct="1">
              <a:defRPr sz="1300">
                <a:ea typeface="ＭＳ Ｐゴシック" charset="-128"/>
              </a:defRPr>
            </a:lvl1pPr>
          </a:lstStyle>
          <a:p>
            <a:pPr>
              <a:defRPr/>
            </a:pPr>
            <a:fld id="{1FEDC7FF-CDBF-4118-836E-F5B1EF63C407}" type="slidenum">
              <a:rPr lang="en-US"/>
              <a:pPr>
                <a:defRPr/>
              </a:pPr>
              <a:t>‹#›</a:t>
            </a:fld>
            <a:endParaRPr lang="en-US"/>
          </a:p>
        </p:txBody>
      </p:sp>
    </p:spTree>
    <p:extLst>
      <p:ext uri="{BB962C8B-B14F-4D97-AF65-F5344CB8AC3E}">
        <p14:creationId xmlns:p14="http://schemas.microsoft.com/office/powerpoint/2010/main" val="1088075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3977928"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algn="r" defTabSz="931804" eaLnBrk="1" hangingPunct="1">
              <a:defRPr sz="1300">
                <a:ea typeface="ＭＳ Ｐゴシック" charset="-128"/>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187450" y="698500"/>
            <a:ext cx="4649788" cy="3489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2616" y="4422131"/>
            <a:ext cx="5617870" cy="4188171"/>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3977928"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algn="r" defTabSz="931804" eaLnBrk="1" hangingPunct="1">
              <a:defRPr sz="1300">
                <a:ea typeface="ＭＳ Ｐゴシック" charset="-128"/>
              </a:defRPr>
            </a:lvl1pPr>
          </a:lstStyle>
          <a:p>
            <a:pPr>
              <a:defRPr/>
            </a:pPr>
            <a:fld id="{612BB0FB-23F5-4ABA-9540-C990716D2517}" type="slidenum">
              <a:rPr lang="en-US"/>
              <a:pPr>
                <a:defRPr/>
              </a:pPr>
              <a:t>‹#›</a:t>
            </a:fld>
            <a:endParaRPr lang="en-US"/>
          </a:p>
        </p:txBody>
      </p:sp>
    </p:spTree>
    <p:extLst>
      <p:ext uri="{BB962C8B-B14F-4D97-AF65-F5344CB8AC3E}">
        <p14:creationId xmlns:p14="http://schemas.microsoft.com/office/powerpoint/2010/main" val="3127506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907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4198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95800" y="0"/>
            <a:ext cx="4419600" cy="1119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1143000"/>
            <a:ext cx="8534400" cy="5257800"/>
          </a:xfrm>
        </p:spPr>
        <p:txBody>
          <a:bodyPr/>
          <a:lstStyle/>
          <a:p>
            <a:pPr lvl="0"/>
            <a:r>
              <a:rPr lang="en-US" noProof="0" smtClean="0"/>
              <a:t>Click icon to add table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body" idx="1"/>
          </p:nvPr>
        </p:nvSpPr>
        <p:spPr bwMode="auto">
          <a:xfrm>
            <a:off x="152400" y="1143000"/>
            <a:ext cx="8534400" cy="5257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8"/>
          <p:cNvSpPr>
            <a:spLocks noGrp="1" noChangeArrowheads="1"/>
          </p:cNvSpPr>
          <p:nvPr>
            <p:ph type="title"/>
          </p:nvPr>
        </p:nvSpPr>
        <p:spPr bwMode="auto">
          <a:xfrm>
            <a:off x="4495800" y="0"/>
            <a:ext cx="4419600" cy="1119188"/>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pic>
        <p:nvPicPr>
          <p:cNvPr id="1028" name="Picture 10" descr="fs"/>
          <p:cNvPicPr>
            <a:picLocks noChangeAspect="1" noChangeArrowheads="1"/>
          </p:cNvPicPr>
          <p:nvPr/>
        </p:nvPicPr>
        <p:blipFill>
          <a:blip r:embed="rId14"/>
          <a:srcRect/>
          <a:stretch>
            <a:fillRect/>
          </a:stretch>
        </p:blipFill>
        <p:spPr bwMode="auto">
          <a:xfrm>
            <a:off x="171450" y="0"/>
            <a:ext cx="4264025" cy="944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rtl="0" eaLnBrk="1" fontAlgn="base" hangingPunct="1">
        <a:spcBef>
          <a:spcPct val="0"/>
        </a:spcBef>
        <a:spcAft>
          <a:spcPct val="0"/>
        </a:spcAft>
        <a:defRPr sz="4000" b="1">
          <a:solidFill>
            <a:schemeClr val="tx1"/>
          </a:solidFill>
          <a:latin typeface="+mj-lt"/>
          <a:ea typeface="ＭＳ Ｐゴシック" charset="-128"/>
          <a:cs typeface="+mj-cs"/>
        </a:defRPr>
      </a:lvl1pPr>
      <a:lvl2pPr algn="ctr" rtl="0" eaLnBrk="1" fontAlgn="base" hangingPunct="1">
        <a:spcBef>
          <a:spcPct val="0"/>
        </a:spcBef>
        <a:spcAft>
          <a:spcPct val="0"/>
        </a:spcAft>
        <a:defRPr sz="4000" b="1">
          <a:solidFill>
            <a:schemeClr val="tx1"/>
          </a:solidFill>
          <a:latin typeface="Arial" pitchFamily="-112" charset="0"/>
          <a:ea typeface="ＭＳ Ｐゴシック" charset="-128"/>
        </a:defRPr>
      </a:lvl2pPr>
      <a:lvl3pPr algn="ctr" rtl="0" eaLnBrk="1" fontAlgn="base" hangingPunct="1">
        <a:spcBef>
          <a:spcPct val="0"/>
        </a:spcBef>
        <a:spcAft>
          <a:spcPct val="0"/>
        </a:spcAft>
        <a:defRPr sz="4000" b="1">
          <a:solidFill>
            <a:schemeClr val="tx1"/>
          </a:solidFill>
          <a:latin typeface="Arial" pitchFamily="-112" charset="0"/>
          <a:ea typeface="ＭＳ Ｐゴシック" charset="-128"/>
        </a:defRPr>
      </a:lvl3pPr>
      <a:lvl4pPr algn="ctr" rtl="0" eaLnBrk="1" fontAlgn="base" hangingPunct="1">
        <a:spcBef>
          <a:spcPct val="0"/>
        </a:spcBef>
        <a:spcAft>
          <a:spcPct val="0"/>
        </a:spcAft>
        <a:defRPr sz="4000" b="1">
          <a:solidFill>
            <a:schemeClr val="tx1"/>
          </a:solidFill>
          <a:latin typeface="Arial" pitchFamily="-112" charset="0"/>
          <a:ea typeface="ＭＳ Ｐゴシック" charset="-128"/>
        </a:defRPr>
      </a:lvl4pPr>
      <a:lvl5pPr algn="ctr" rtl="0" eaLnBrk="1" fontAlgn="base" hangingPunct="1">
        <a:spcBef>
          <a:spcPct val="0"/>
        </a:spcBef>
        <a:spcAft>
          <a:spcPct val="0"/>
        </a:spcAft>
        <a:defRPr sz="4000" b="1">
          <a:solidFill>
            <a:schemeClr val="tx1"/>
          </a:solidFill>
          <a:latin typeface="Arial" pitchFamily="-112" charset="0"/>
          <a:ea typeface="ＭＳ Ｐゴシック" charset="-128"/>
        </a:defRPr>
      </a:lvl5pPr>
      <a:lvl6pPr marL="457200" algn="ctr" rtl="0" eaLnBrk="1" fontAlgn="base" hangingPunct="1">
        <a:spcBef>
          <a:spcPct val="0"/>
        </a:spcBef>
        <a:spcAft>
          <a:spcPct val="0"/>
        </a:spcAft>
        <a:defRPr sz="4000" b="1">
          <a:solidFill>
            <a:schemeClr val="tx1"/>
          </a:solidFill>
          <a:latin typeface="Arial" pitchFamily="-112" charset="0"/>
        </a:defRPr>
      </a:lvl6pPr>
      <a:lvl7pPr marL="914400" algn="ctr" rtl="0" eaLnBrk="1" fontAlgn="base" hangingPunct="1">
        <a:spcBef>
          <a:spcPct val="0"/>
        </a:spcBef>
        <a:spcAft>
          <a:spcPct val="0"/>
        </a:spcAft>
        <a:defRPr sz="4000" b="1">
          <a:solidFill>
            <a:schemeClr val="tx1"/>
          </a:solidFill>
          <a:latin typeface="Arial" pitchFamily="-112" charset="0"/>
        </a:defRPr>
      </a:lvl7pPr>
      <a:lvl8pPr marL="1371600" algn="ctr" rtl="0" eaLnBrk="1" fontAlgn="base" hangingPunct="1">
        <a:spcBef>
          <a:spcPct val="0"/>
        </a:spcBef>
        <a:spcAft>
          <a:spcPct val="0"/>
        </a:spcAft>
        <a:defRPr sz="4000" b="1">
          <a:solidFill>
            <a:schemeClr val="tx1"/>
          </a:solidFill>
          <a:latin typeface="Arial" pitchFamily="-112" charset="0"/>
        </a:defRPr>
      </a:lvl8pPr>
      <a:lvl9pPr marL="1828800" algn="ctr" rtl="0" eaLnBrk="1" fontAlgn="base" hangingPunct="1">
        <a:spcBef>
          <a:spcPct val="0"/>
        </a:spcBef>
        <a:spcAft>
          <a:spcPct val="0"/>
        </a:spcAft>
        <a:defRPr sz="4000" b="1">
          <a:solidFill>
            <a:schemeClr val="tx1"/>
          </a:solidFill>
          <a:latin typeface="Arial" pitchFamily="-112"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2" charset="2"/>
        <a:buChar char="§"/>
        <a:defRPr sz="3200">
          <a:solidFill>
            <a:schemeClr val="tx1"/>
          </a:solidFill>
          <a:latin typeface="+mn-lt"/>
          <a:ea typeface="ＭＳ Ｐゴシック" charset="-128"/>
          <a:cs typeface="+mn-cs"/>
        </a:defRPr>
      </a:lvl1pPr>
      <a:lvl2pPr marL="742950" indent="-285750" algn="l" rtl="0" eaLnBrk="1" fontAlgn="base" hangingPunct="1">
        <a:spcBef>
          <a:spcPct val="20000"/>
        </a:spcBef>
        <a:spcAft>
          <a:spcPct val="0"/>
        </a:spcAft>
        <a:buClr>
          <a:schemeClr val="accent2"/>
        </a:buClr>
        <a:buSzPct val="100000"/>
        <a:buChar char="»"/>
        <a:defRPr sz="28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tx1"/>
        </a:buClr>
        <a:buSzPct val="100000"/>
        <a:buChar char="–"/>
        <a:defRPr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accent1"/>
        </a:buClr>
        <a:buSzPct val="65000"/>
        <a:buFont typeface="Wingdings" pitchFamily="2" charset="2"/>
        <a:buChar char="§"/>
        <a:defRPr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143000"/>
            <a:ext cx="8534400" cy="5257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Motion from Curricula Committee to approve the Curricula Committee report (distributed)</a:t>
            </a:r>
          </a:p>
          <a:p>
            <a:pPr lvl="1"/>
            <a:r>
              <a:rPr lang="en-US" smtClean="0"/>
              <a:t>Includes items from March 4 and April 1 (continued on April 7) meetings.</a:t>
            </a:r>
          </a:p>
          <a:p>
            <a:pPr lvl="1"/>
            <a:r>
              <a:rPr lang="en-US" smtClean="0"/>
              <a:t>Includes approximately 20 DCs, 90 CCs</a:t>
            </a:r>
          </a:p>
          <a:p>
            <a:pPr lvl="2"/>
            <a:endParaRPr lang="en-US" smtClean="0"/>
          </a:p>
        </p:txBody>
      </p:sp>
      <p:sp>
        <p:nvSpPr>
          <p:cNvPr id="1027" name="Rectangle 4"/>
          <p:cNvSpPr>
            <a:spLocks noGrp="1" noChangeArrowheads="1"/>
          </p:cNvSpPr>
          <p:nvPr>
            <p:ph type="title"/>
          </p:nvPr>
        </p:nvSpPr>
        <p:spPr bwMode="auto">
          <a:xfrm>
            <a:off x="4495800" y="0"/>
            <a:ext cx="4419600" cy="1119188"/>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Curricula Committee Report</a:t>
            </a:r>
          </a:p>
        </p:txBody>
      </p:sp>
      <p:pic>
        <p:nvPicPr>
          <p:cNvPr id="1028" name="Picture 9" descr="fs"/>
          <p:cNvPicPr>
            <a:picLocks noChangeAspect="1" noChangeArrowheads="1"/>
          </p:cNvPicPr>
          <p:nvPr userDrawn="1"/>
        </p:nvPicPr>
        <p:blipFill>
          <a:blip r:embed="rId3" cstate="print"/>
          <a:srcRect/>
          <a:stretch>
            <a:fillRect/>
          </a:stretch>
        </p:blipFill>
        <p:spPr bwMode="auto">
          <a:xfrm>
            <a:off x="171450" y="0"/>
            <a:ext cx="4264025" cy="944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9" r:id="rId1"/>
  </p:sldLayoutIdLst>
  <p:txStyles>
    <p:titleStyle>
      <a:lvl1pPr algn="ctr" rtl="0" eaLnBrk="0" fontAlgn="base" hangingPunct="0">
        <a:lnSpc>
          <a:spcPct val="70000"/>
        </a:lnSpc>
        <a:spcBef>
          <a:spcPct val="0"/>
        </a:spcBef>
        <a:spcAft>
          <a:spcPct val="0"/>
        </a:spcAft>
        <a:defRPr sz="4000" b="1">
          <a:solidFill>
            <a:srgbClr val="008000"/>
          </a:solidFill>
          <a:latin typeface="+mj-lt"/>
          <a:ea typeface="+mj-ea"/>
          <a:cs typeface="+mj-cs"/>
        </a:defRPr>
      </a:lvl1pPr>
      <a:lvl2pPr algn="ctr" rtl="0" eaLnBrk="0" fontAlgn="base" hangingPunct="0">
        <a:lnSpc>
          <a:spcPct val="70000"/>
        </a:lnSpc>
        <a:spcBef>
          <a:spcPct val="0"/>
        </a:spcBef>
        <a:spcAft>
          <a:spcPct val="0"/>
        </a:spcAft>
        <a:defRPr sz="4000" b="1">
          <a:solidFill>
            <a:srgbClr val="008000"/>
          </a:solidFill>
          <a:latin typeface="Times New Roman" pitchFamily="18" charset="0"/>
        </a:defRPr>
      </a:lvl2pPr>
      <a:lvl3pPr algn="ctr" rtl="0" eaLnBrk="0" fontAlgn="base" hangingPunct="0">
        <a:lnSpc>
          <a:spcPct val="70000"/>
        </a:lnSpc>
        <a:spcBef>
          <a:spcPct val="0"/>
        </a:spcBef>
        <a:spcAft>
          <a:spcPct val="0"/>
        </a:spcAft>
        <a:defRPr sz="4000" b="1">
          <a:solidFill>
            <a:srgbClr val="008000"/>
          </a:solidFill>
          <a:latin typeface="Times New Roman" pitchFamily="18" charset="0"/>
        </a:defRPr>
      </a:lvl3pPr>
      <a:lvl4pPr algn="ctr" rtl="0" eaLnBrk="0" fontAlgn="base" hangingPunct="0">
        <a:lnSpc>
          <a:spcPct val="70000"/>
        </a:lnSpc>
        <a:spcBef>
          <a:spcPct val="0"/>
        </a:spcBef>
        <a:spcAft>
          <a:spcPct val="0"/>
        </a:spcAft>
        <a:defRPr sz="4000" b="1">
          <a:solidFill>
            <a:srgbClr val="008000"/>
          </a:solidFill>
          <a:latin typeface="Times New Roman" pitchFamily="18" charset="0"/>
        </a:defRPr>
      </a:lvl4pPr>
      <a:lvl5pPr algn="ctr" rtl="0" eaLnBrk="0" fontAlgn="base" hangingPunct="0">
        <a:lnSpc>
          <a:spcPct val="70000"/>
        </a:lnSpc>
        <a:spcBef>
          <a:spcPct val="0"/>
        </a:spcBef>
        <a:spcAft>
          <a:spcPct val="0"/>
        </a:spcAft>
        <a:defRPr sz="4000" b="1">
          <a:solidFill>
            <a:srgbClr val="008000"/>
          </a:solidFill>
          <a:latin typeface="Times New Roman" pitchFamily="18" charset="0"/>
        </a:defRPr>
      </a:lvl5pPr>
      <a:lvl6pPr marL="457200" algn="ctr" rtl="0" eaLnBrk="0" fontAlgn="base" hangingPunct="0">
        <a:lnSpc>
          <a:spcPct val="70000"/>
        </a:lnSpc>
        <a:spcBef>
          <a:spcPct val="0"/>
        </a:spcBef>
        <a:spcAft>
          <a:spcPct val="0"/>
        </a:spcAft>
        <a:defRPr sz="4000" b="1">
          <a:solidFill>
            <a:srgbClr val="008000"/>
          </a:solidFill>
          <a:latin typeface="Times New Roman" pitchFamily="18" charset="0"/>
        </a:defRPr>
      </a:lvl6pPr>
      <a:lvl7pPr marL="914400" algn="ctr" rtl="0" eaLnBrk="0" fontAlgn="base" hangingPunct="0">
        <a:lnSpc>
          <a:spcPct val="70000"/>
        </a:lnSpc>
        <a:spcBef>
          <a:spcPct val="0"/>
        </a:spcBef>
        <a:spcAft>
          <a:spcPct val="0"/>
        </a:spcAft>
        <a:defRPr sz="4000" b="1">
          <a:solidFill>
            <a:srgbClr val="008000"/>
          </a:solidFill>
          <a:latin typeface="Times New Roman" pitchFamily="18" charset="0"/>
        </a:defRPr>
      </a:lvl7pPr>
      <a:lvl8pPr marL="1371600" algn="ctr" rtl="0" eaLnBrk="0" fontAlgn="base" hangingPunct="0">
        <a:lnSpc>
          <a:spcPct val="70000"/>
        </a:lnSpc>
        <a:spcBef>
          <a:spcPct val="0"/>
        </a:spcBef>
        <a:spcAft>
          <a:spcPct val="0"/>
        </a:spcAft>
        <a:defRPr sz="4000" b="1">
          <a:solidFill>
            <a:srgbClr val="008000"/>
          </a:solidFill>
          <a:latin typeface="Times New Roman" pitchFamily="18" charset="0"/>
        </a:defRPr>
      </a:lvl8pPr>
      <a:lvl9pPr marL="1828800" algn="ctr" rtl="0" eaLnBrk="0" fontAlgn="base" hangingPunct="0">
        <a:lnSpc>
          <a:spcPct val="70000"/>
        </a:lnSpc>
        <a:spcBef>
          <a:spcPct val="0"/>
        </a:spcBef>
        <a:spcAft>
          <a:spcPct val="0"/>
        </a:spcAft>
        <a:defRPr sz="4000" b="1">
          <a:solidFill>
            <a:srgbClr val="008000"/>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96"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5000"/>
        <a:buFont typeface="Monotype Sorts" pitchFamily="96"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143000"/>
            <a:ext cx="7716215" cy="5386090"/>
          </a:xfrm>
          <a:prstGeom prst="rect">
            <a:avLst/>
          </a:prstGeom>
          <a:noFill/>
        </p:spPr>
        <p:txBody>
          <a:bodyPr wrap="square" rtlCol="0">
            <a:spAutoFit/>
          </a:bodyPr>
          <a:lstStyle/>
          <a:p>
            <a:pPr algn="ctr"/>
            <a:r>
              <a:rPr lang="en-US" sz="2800" dirty="0" smtClean="0">
                <a:solidFill>
                  <a:srgbClr val="000000"/>
                </a:solidFill>
                <a:latin typeface="+mn-lt"/>
                <a:ea typeface="+mn-ea"/>
              </a:rPr>
              <a:t>Elections</a:t>
            </a:r>
          </a:p>
          <a:p>
            <a:pPr algn="ctr"/>
            <a:endParaRPr lang="en-US" sz="2800" dirty="0" smtClean="0">
              <a:solidFill>
                <a:srgbClr val="000000"/>
              </a:solidFill>
              <a:latin typeface="+mn-lt"/>
              <a:ea typeface="+mn-ea"/>
            </a:endParaRPr>
          </a:p>
          <a:p>
            <a:pPr>
              <a:buFont typeface="Arial" pitchFamily="34" charset="0"/>
              <a:buChar char="•"/>
            </a:pPr>
            <a:r>
              <a:rPr lang="en-US" sz="2400" dirty="0" smtClean="0"/>
              <a:t> Administrative Review</a:t>
            </a:r>
          </a:p>
          <a:p>
            <a:pPr lvl="1">
              <a:buFont typeface="Arial" pitchFamily="34" charset="0"/>
              <a:buChar char="•"/>
            </a:pPr>
            <a:r>
              <a:rPr lang="en-US" sz="2400" dirty="0" smtClean="0">
                <a:solidFill>
                  <a:srgbClr val="000000"/>
                </a:solidFill>
                <a:latin typeface="+mn-lt"/>
                <a:ea typeface="+mn-ea"/>
              </a:rPr>
              <a:t> Barbara Hale</a:t>
            </a:r>
          </a:p>
          <a:p>
            <a:pPr>
              <a:buFont typeface="Arial" pitchFamily="34" charset="0"/>
              <a:buChar char="•"/>
            </a:pPr>
            <a:r>
              <a:rPr lang="en-US" sz="2400" dirty="0" smtClean="0">
                <a:solidFill>
                  <a:srgbClr val="000000"/>
                </a:solidFill>
                <a:latin typeface="+mn-lt"/>
                <a:ea typeface="+mn-ea"/>
              </a:rPr>
              <a:t> Conflict of Interest Committee</a:t>
            </a:r>
          </a:p>
          <a:p>
            <a:pPr lvl="1">
              <a:buFont typeface="Arial" pitchFamily="34" charset="0"/>
              <a:buChar char="•"/>
            </a:pPr>
            <a:r>
              <a:rPr lang="en-US" sz="2400" dirty="0">
                <a:solidFill>
                  <a:srgbClr val="000000"/>
                </a:solidFill>
                <a:latin typeface="+mn-lt"/>
                <a:ea typeface="+mn-ea"/>
              </a:rPr>
              <a:t> </a:t>
            </a:r>
            <a:r>
              <a:rPr lang="en-US" sz="2400" dirty="0" smtClean="0">
                <a:solidFill>
                  <a:srgbClr val="000000"/>
                </a:solidFill>
                <a:latin typeface="+mn-lt"/>
                <a:ea typeface="+mn-ea"/>
              </a:rPr>
              <a:t>Steve Grant</a:t>
            </a:r>
          </a:p>
          <a:p>
            <a:endParaRPr lang="en-US" sz="2400" dirty="0" smtClean="0">
              <a:solidFill>
                <a:srgbClr val="000000"/>
              </a:solidFill>
              <a:latin typeface="+mn-lt"/>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b="1"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r>
              <a:rPr lang="en-US" sz="2400" dirty="0" smtClean="0">
                <a:solidFill>
                  <a:srgbClr val="000000"/>
                </a:solidFill>
                <a:latin typeface="Calibri" pitchFamily="34" charset="0"/>
                <a:ea typeface="+mn-ea"/>
              </a:rPr>
              <a:t>  </a:t>
            </a:r>
            <a:endParaRPr lang="en-US" sz="2400" dirty="0">
              <a:solidFill>
                <a:srgbClr val="000000"/>
              </a:solidFill>
              <a:latin typeface="Calibri" pitchFamily="34" charset="0"/>
              <a:ea typeface="+mn-ea"/>
            </a:endParaRPr>
          </a:p>
        </p:txBody>
      </p:sp>
      <p:sp>
        <p:nvSpPr>
          <p:cNvPr id="5" name="Title 1"/>
          <p:cNvSpPr txBox="1">
            <a:spLocks/>
          </p:cNvSpPr>
          <p:nvPr/>
        </p:nvSpPr>
        <p:spPr>
          <a:xfrm>
            <a:off x="4572000" y="381000"/>
            <a:ext cx="4419600" cy="677863"/>
          </a:xfrm>
          <a:prstGeom prst="rect">
            <a:avLst/>
          </a:prstGeom>
        </p:spPr>
        <p:txBody>
          <a:bodyPr/>
          <a:lstStyle/>
          <a:p>
            <a:pPr algn="ctr">
              <a:lnSpc>
                <a:spcPct val="70000"/>
              </a:lnSpc>
              <a:defRPr/>
            </a:pPr>
            <a:r>
              <a:rPr lang="en-US" sz="2400" b="1" kern="0" dirty="0" smtClean="0">
                <a:solidFill>
                  <a:srgbClr val="008000"/>
                </a:solidFill>
                <a:latin typeface="Times New Roman"/>
                <a:ea typeface="+mn-ea"/>
              </a:rPr>
              <a:t>RP&amp;A</a:t>
            </a:r>
            <a:r>
              <a:rPr lang="en-US" sz="2400" b="1" kern="0" dirty="0">
                <a:solidFill>
                  <a:srgbClr val="008000"/>
                </a:solidFill>
                <a:latin typeface="Times New Roman"/>
                <a:ea typeface="+mn-ea"/>
              </a:rPr>
              <a:t> </a:t>
            </a:r>
            <a:r>
              <a:rPr lang="en-US" sz="2400" b="1" kern="0" dirty="0" smtClean="0">
                <a:solidFill>
                  <a:srgbClr val="008000"/>
                </a:solidFill>
                <a:latin typeface="Times New Roman"/>
                <a:ea typeface="+mn-ea"/>
              </a:rPr>
              <a:t>Report</a:t>
            </a:r>
          </a:p>
          <a:p>
            <a:pPr algn="ctr">
              <a:lnSpc>
                <a:spcPct val="70000"/>
              </a:lnSpc>
              <a:defRPr/>
            </a:pPr>
            <a:r>
              <a:rPr lang="en-US" sz="2400" b="1" kern="0" dirty="0" smtClean="0">
                <a:solidFill>
                  <a:srgbClr val="008000"/>
                </a:solidFill>
                <a:latin typeface="Times New Roman"/>
                <a:ea typeface="+mn-ea"/>
              </a:rPr>
              <a:t>October 18, 2012</a:t>
            </a:r>
          </a:p>
        </p:txBody>
      </p:sp>
    </p:spTree>
    <p:extLst>
      <p:ext uri="{BB962C8B-B14F-4D97-AF65-F5344CB8AC3E}">
        <p14:creationId xmlns:p14="http://schemas.microsoft.com/office/powerpoint/2010/main" val="3993323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143000"/>
            <a:ext cx="7716215" cy="5016758"/>
          </a:xfrm>
          <a:prstGeom prst="rect">
            <a:avLst/>
          </a:prstGeom>
          <a:noFill/>
        </p:spPr>
        <p:txBody>
          <a:bodyPr wrap="square" rtlCol="0">
            <a:spAutoFit/>
          </a:bodyPr>
          <a:lstStyle/>
          <a:p>
            <a:pPr algn="ctr"/>
            <a:r>
              <a:rPr lang="en-US" sz="2800" dirty="0" smtClean="0">
                <a:solidFill>
                  <a:srgbClr val="000000"/>
                </a:solidFill>
                <a:latin typeface="+mn-lt"/>
                <a:ea typeface="+mn-ea"/>
              </a:rPr>
              <a:t>Conflict of Interest Committee</a:t>
            </a:r>
          </a:p>
          <a:p>
            <a:pPr algn="ctr"/>
            <a:endParaRPr lang="en-US" sz="2800" dirty="0" smtClean="0">
              <a:solidFill>
                <a:srgbClr val="000000"/>
              </a:solidFill>
              <a:latin typeface="+mn-lt"/>
              <a:ea typeface="+mn-ea"/>
            </a:endParaRPr>
          </a:p>
          <a:p>
            <a:pPr>
              <a:buFont typeface="Arial" pitchFamily="34" charset="0"/>
              <a:buChar char="•"/>
            </a:pPr>
            <a:r>
              <a:rPr lang="en-US" sz="2400" dirty="0" smtClean="0"/>
              <a:t> At next Bylaws revision, make the Conflict of Interest Committee a Permanent Judicial Committee.  </a:t>
            </a:r>
          </a:p>
          <a:p>
            <a:pPr lvl="1">
              <a:buFont typeface="Arial" pitchFamily="34" charset="0"/>
              <a:buChar char="•"/>
            </a:pPr>
            <a:r>
              <a:rPr lang="en-US" sz="2400" dirty="0" smtClean="0">
                <a:solidFill>
                  <a:srgbClr val="000000"/>
                </a:solidFill>
                <a:latin typeface="+mn-lt"/>
                <a:ea typeface="+mn-ea"/>
              </a:rPr>
              <a:t> It is currently a Special Committee.</a:t>
            </a:r>
          </a:p>
          <a:p>
            <a:endParaRPr lang="en-US" sz="2400" dirty="0" smtClean="0">
              <a:solidFill>
                <a:srgbClr val="000000"/>
              </a:solidFill>
              <a:latin typeface="+mn-lt"/>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b="1"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r>
              <a:rPr lang="en-US" sz="2400" dirty="0" smtClean="0">
                <a:solidFill>
                  <a:srgbClr val="000000"/>
                </a:solidFill>
                <a:latin typeface="Calibri" pitchFamily="34" charset="0"/>
                <a:ea typeface="+mn-ea"/>
              </a:rPr>
              <a:t>  </a:t>
            </a:r>
            <a:endParaRPr lang="en-US" sz="2400" dirty="0">
              <a:solidFill>
                <a:srgbClr val="000000"/>
              </a:solidFill>
              <a:latin typeface="Calibri" pitchFamily="34" charset="0"/>
              <a:ea typeface="+mn-ea"/>
            </a:endParaRPr>
          </a:p>
        </p:txBody>
      </p:sp>
      <p:sp>
        <p:nvSpPr>
          <p:cNvPr id="5" name="Title 1"/>
          <p:cNvSpPr txBox="1">
            <a:spLocks/>
          </p:cNvSpPr>
          <p:nvPr/>
        </p:nvSpPr>
        <p:spPr>
          <a:xfrm>
            <a:off x="4572000" y="381000"/>
            <a:ext cx="4419600" cy="677863"/>
          </a:xfrm>
          <a:prstGeom prst="rect">
            <a:avLst/>
          </a:prstGeom>
        </p:spPr>
        <p:txBody>
          <a:bodyPr/>
          <a:lstStyle/>
          <a:p>
            <a:pPr algn="ctr">
              <a:lnSpc>
                <a:spcPct val="70000"/>
              </a:lnSpc>
              <a:defRPr/>
            </a:pPr>
            <a:r>
              <a:rPr lang="en-US" sz="2400" b="1" kern="0" dirty="0" smtClean="0">
                <a:solidFill>
                  <a:srgbClr val="008000"/>
                </a:solidFill>
                <a:latin typeface="Times New Roman"/>
                <a:ea typeface="+mn-ea"/>
              </a:rPr>
              <a:t>RP&amp;A</a:t>
            </a:r>
            <a:r>
              <a:rPr lang="en-US" sz="2400" b="1" kern="0" dirty="0">
                <a:solidFill>
                  <a:srgbClr val="008000"/>
                </a:solidFill>
                <a:latin typeface="Times New Roman"/>
                <a:ea typeface="+mn-ea"/>
              </a:rPr>
              <a:t> </a:t>
            </a:r>
            <a:r>
              <a:rPr lang="en-US" sz="2400" b="1" kern="0" dirty="0" smtClean="0">
                <a:solidFill>
                  <a:srgbClr val="008000"/>
                </a:solidFill>
                <a:latin typeface="Times New Roman"/>
                <a:ea typeface="+mn-ea"/>
              </a:rPr>
              <a:t>Report</a:t>
            </a:r>
          </a:p>
          <a:p>
            <a:pPr algn="ctr">
              <a:lnSpc>
                <a:spcPct val="70000"/>
              </a:lnSpc>
              <a:defRPr/>
            </a:pPr>
            <a:r>
              <a:rPr lang="en-US" sz="2400" b="1" kern="0" dirty="0" smtClean="0">
                <a:solidFill>
                  <a:srgbClr val="008000"/>
                </a:solidFill>
                <a:latin typeface="Times New Roman"/>
                <a:ea typeface="+mn-ea"/>
              </a:rPr>
              <a:t>October 18, 2012</a:t>
            </a:r>
          </a:p>
        </p:txBody>
      </p:sp>
    </p:spTree>
    <p:extLst>
      <p:ext uri="{BB962C8B-B14F-4D97-AF65-F5344CB8AC3E}">
        <p14:creationId xmlns:p14="http://schemas.microsoft.com/office/powerpoint/2010/main" val="462087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2559" y="1295399"/>
            <a:ext cx="6858000" cy="5324535"/>
          </a:xfrm>
          <a:prstGeom prst="rect">
            <a:avLst/>
          </a:prstGeom>
          <a:noFill/>
        </p:spPr>
        <p:txBody>
          <a:bodyPr wrap="square" rtlCol="0">
            <a:spAutoFit/>
          </a:bodyPr>
          <a:lstStyle/>
          <a:p>
            <a:pPr algn="ctr"/>
            <a:r>
              <a:rPr lang="en-US" sz="2400" b="1" dirty="0" smtClean="0"/>
              <a:t>IP and Tech Transfer Committee</a:t>
            </a:r>
          </a:p>
          <a:p>
            <a:r>
              <a:rPr lang="en-US" sz="2400" dirty="0" smtClean="0"/>
              <a:t> At next Bylaws revision, rename the Intellectual Property Committee the Intellectual Property and Tech Transfer Committee and change description to: </a:t>
            </a:r>
          </a:p>
          <a:p>
            <a:r>
              <a:rPr lang="en-US" sz="2000" i="1" dirty="0" smtClean="0"/>
              <a:t>  </a:t>
            </a:r>
            <a:r>
              <a:rPr lang="en-US" sz="2000" i="1" dirty="0"/>
              <a:t>“(1) </a:t>
            </a:r>
            <a:r>
              <a:rPr lang="en-US" sz="2000" i="1" dirty="0" smtClean="0"/>
              <a:t>This committee  </a:t>
            </a:r>
            <a:r>
              <a:rPr lang="en-US" sz="2000" i="1" dirty="0"/>
              <a:t>is  charged  with  the  formulation  and  implementation  of  policies  and procedures  concerning  intellectual  </a:t>
            </a:r>
            <a:r>
              <a:rPr lang="en-US" sz="2000" i="1" dirty="0" smtClean="0"/>
              <a:t>property  </a:t>
            </a:r>
            <a:r>
              <a:rPr lang="en-US" sz="2000" i="1" dirty="0"/>
              <a:t>and  tech  transfer.  It  reviews  and  makes recommendations to the Faculty Senate, Chancellor and Provost on patent, copyright, and tech  transfer matters. (2) The committee c</a:t>
            </a:r>
            <a:r>
              <a:rPr lang="en-US" sz="2000" i="1" dirty="0" smtClean="0"/>
              <a:t>onsists </a:t>
            </a:r>
            <a:r>
              <a:rPr lang="en-US" sz="2000" i="1" dirty="0"/>
              <a:t>of seven members of which six are faculty  members elected by the Faculty Senate and one is an administrative member appointed annually by the Provost. The faculty members shall serve for two years with three members elected each year. The committee shall be chaired by a faculty member.”</a:t>
            </a:r>
          </a:p>
        </p:txBody>
      </p:sp>
      <p:sp>
        <p:nvSpPr>
          <p:cNvPr id="6" name="Title 1"/>
          <p:cNvSpPr txBox="1">
            <a:spLocks/>
          </p:cNvSpPr>
          <p:nvPr/>
        </p:nvSpPr>
        <p:spPr>
          <a:xfrm>
            <a:off x="4572000" y="304800"/>
            <a:ext cx="4419600" cy="677863"/>
          </a:xfrm>
          <a:prstGeom prst="rect">
            <a:avLst/>
          </a:prstGeom>
        </p:spPr>
        <p:txBody>
          <a:bodyPr/>
          <a:lstStyle/>
          <a:p>
            <a:pPr algn="ctr">
              <a:lnSpc>
                <a:spcPct val="70000"/>
              </a:lnSpc>
              <a:defRPr/>
            </a:pPr>
            <a:r>
              <a:rPr lang="en-US" sz="2400" b="1" kern="0" dirty="0">
                <a:solidFill>
                  <a:srgbClr val="008000"/>
                </a:solidFill>
                <a:latin typeface="Times New Roman"/>
              </a:rPr>
              <a:t>RP&amp;A Report</a:t>
            </a:r>
          </a:p>
          <a:p>
            <a:pPr algn="ctr">
              <a:lnSpc>
                <a:spcPct val="70000"/>
              </a:lnSpc>
              <a:defRPr/>
            </a:pPr>
            <a:r>
              <a:rPr lang="en-US" sz="2400" b="1" kern="0" dirty="0" smtClean="0">
                <a:solidFill>
                  <a:srgbClr val="008000"/>
                </a:solidFill>
                <a:latin typeface="Times New Roman"/>
              </a:rPr>
              <a:t>October 18, </a:t>
            </a:r>
            <a:r>
              <a:rPr lang="en-US" sz="2400" b="1" kern="0" dirty="0">
                <a:solidFill>
                  <a:srgbClr val="008000"/>
                </a:solidFill>
                <a:latin typeface="Times New Roman"/>
              </a:rPr>
              <a:t>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2559" y="1295399"/>
            <a:ext cx="6858000" cy="6001643"/>
          </a:xfrm>
          <a:prstGeom prst="rect">
            <a:avLst/>
          </a:prstGeom>
          <a:noFill/>
        </p:spPr>
        <p:txBody>
          <a:bodyPr wrap="square" rtlCol="0">
            <a:spAutoFit/>
          </a:bodyPr>
          <a:lstStyle/>
          <a:p>
            <a:pPr algn="ctr"/>
            <a:r>
              <a:rPr lang="en-US" sz="2400" b="1" dirty="0" smtClean="0"/>
              <a:t>Motion on Committee Restructuring</a:t>
            </a:r>
          </a:p>
          <a:p>
            <a:endParaRPr lang="en-US" sz="2400" dirty="0"/>
          </a:p>
          <a:p>
            <a:r>
              <a:rPr lang="en-US" sz="2400" dirty="0" smtClean="0"/>
              <a:t>RP&amp;A Proposes that the following changes be made to committee structures at the next Bylaws revision</a:t>
            </a:r>
          </a:p>
          <a:p>
            <a:pPr marL="342900" indent="-342900">
              <a:buFont typeface="Arial" pitchFamily="34" charset="0"/>
              <a:buChar char="•"/>
            </a:pPr>
            <a:r>
              <a:rPr lang="en-US" sz="2400" b="1" dirty="0"/>
              <a:t>D.6.b. Administrative Review Committee</a:t>
            </a:r>
            <a:endParaRPr lang="en-US" sz="2400" dirty="0"/>
          </a:p>
          <a:p>
            <a:r>
              <a:rPr lang="en-US" sz="2400" dirty="0"/>
              <a:t>Reduce in size from the current four (4) full-time tenured faculty members to just three (3) full-time tenured faculty members. Change its election time table from “staggered with the election of two faculty members each year” to “staggered with the election of two faculty members one year </a:t>
            </a:r>
            <a:r>
              <a:rPr lang="en-US" sz="2400" dirty="0" smtClean="0"/>
              <a:t>and one </a:t>
            </a:r>
            <a:r>
              <a:rPr lang="en-US" sz="2400" dirty="0"/>
              <a:t>faculty member the other year”</a:t>
            </a:r>
          </a:p>
          <a:p>
            <a:pPr marL="342900" indent="-342900">
              <a:buFont typeface="Arial" pitchFamily="34" charset="0"/>
              <a:buChar char="•"/>
            </a:pPr>
            <a:endParaRPr lang="en-US" sz="2400" dirty="0" smtClean="0"/>
          </a:p>
          <a:p>
            <a:pPr marL="342900" indent="-342900">
              <a:buFont typeface="Arial" pitchFamily="34" charset="0"/>
              <a:buChar char="•"/>
            </a:pPr>
            <a:endParaRPr lang="en-US" sz="2400" dirty="0" smtClean="0"/>
          </a:p>
          <a:p>
            <a:pPr marL="342900" indent="-342900">
              <a:buFont typeface="Arial" pitchFamily="34" charset="0"/>
              <a:buChar char="•"/>
            </a:pPr>
            <a:endParaRPr lang="en-US" sz="2400" dirty="0" smtClean="0"/>
          </a:p>
        </p:txBody>
      </p:sp>
      <p:sp>
        <p:nvSpPr>
          <p:cNvPr id="6" name="Title 1"/>
          <p:cNvSpPr txBox="1">
            <a:spLocks/>
          </p:cNvSpPr>
          <p:nvPr/>
        </p:nvSpPr>
        <p:spPr>
          <a:xfrm>
            <a:off x="4572000" y="304800"/>
            <a:ext cx="4419600" cy="677863"/>
          </a:xfrm>
          <a:prstGeom prst="rect">
            <a:avLst/>
          </a:prstGeom>
        </p:spPr>
        <p:txBody>
          <a:bodyPr/>
          <a:lstStyle/>
          <a:p>
            <a:pPr algn="ctr">
              <a:lnSpc>
                <a:spcPct val="70000"/>
              </a:lnSpc>
              <a:defRPr/>
            </a:pPr>
            <a:r>
              <a:rPr lang="en-US" sz="2400" b="1" kern="0" dirty="0">
                <a:solidFill>
                  <a:srgbClr val="008000"/>
                </a:solidFill>
                <a:latin typeface="Times New Roman"/>
              </a:rPr>
              <a:t>RP&amp;A Report</a:t>
            </a:r>
          </a:p>
          <a:p>
            <a:pPr algn="ctr">
              <a:lnSpc>
                <a:spcPct val="70000"/>
              </a:lnSpc>
              <a:defRPr/>
            </a:pPr>
            <a:r>
              <a:rPr lang="en-US" sz="2400" b="1" kern="0" dirty="0" smtClean="0">
                <a:solidFill>
                  <a:srgbClr val="008000"/>
                </a:solidFill>
                <a:latin typeface="Times New Roman"/>
              </a:rPr>
              <a:t>October 18, </a:t>
            </a:r>
            <a:r>
              <a:rPr lang="en-US" sz="2400" b="1" kern="0" dirty="0">
                <a:solidFill>
                  <a:srgbClr val="008000"/>
                </a:solidFill>
                <a:latin typeface="Times New Roman"/>
              </a:rPr>
              <a:t>2012</a:t>
            </a:r>
          </a:p>
        </p:txBody>
      </p:sp>
    </p:spTree>
    <p:extLst>
      <p:ext uri="{BB962C8B-B14F-4D97-AF65-F5344CB8AC3E}">
        <p14:creationId xmlns:p14="http://schemas.microsoft.com/office/powerpoint/2010/main" val="1178867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2559" y="1295399"/>
            <a:ext cx="6858000" cy="5262979"/>
          </a:xfrm>
          <a:prstGeom prst="rect">
            <a:avLst/>
          </a:prstGeom>
          <a:noFill/>
        </p:spPr>
        <p:txBody>
          <a:bodyPr wrap="square" rtlCol="0">
            <a:spAutoFit/>
          </a:bodyPr>
          <a:lstStyle/>
          <a:p>
            <a:pPr algn="ctr"/>
            <a:r>
              <a:rPr lang="en-US" sz="2400" b="1" dirty="0" smtClean="0"/>
              <a:t>Motion on Committee Restructuring</a:t>
            </a:r>
          </a:p>
          <a:p>
            <a:r>
              <a:rPr lang="en-US" sz="2400" dirty="0" smtClean="0"/>
              <a:t> </a:t>
            </a:r>
          </a:p>
          <a:p>
            <a:pPr marL="342900" indent="-342900">
              <a:buFont typeface="Arial" pitchFamily="34" charset="0"/>
              <a:buChar char="•"/>
            </a:pPr>
            <a:r>
              <a:rPr lang="en-US" sz="2400" b="1" dirty="0"/>
              <a:t>D.6.d. Campus Curricula Committee</a:t>
            </a:r>
            <a:endParaRPr lang="en-US" sz="2400" dirty="0"/>
          </a:p>
          <a:p>
            <a:r>
              <a:rPr lang="en-US" sz="2400" dirty="0"/>
              <a:t>Remove Graduate Council representative as they haven’t provided one in several years</a:t>
            </a:r>
          </a:p>
          <a:p>
            <a:pPr marL="342900" indent="-342900">
              <a:buFont typeface="Arial" pitchFamily="34" charset="0"/>
              <a:buChar char="•"/>
            </a:pPr>
            <a:endParaRPr lang="en-US" sz="2400" dirty="0" smtClean="0"/>
          </a:p>
          <a:p>
            <a:pPr marL="342900" indent="-342900">
              <a:buFont typeface="Arial" pitchFamily="34" charset="0"/>
              <a:buChar char="•"/>
            </a:pPr>
            <a:r>
              <a:rPr lang="en-US" sz="2400" dirty="0" smtClean="0"/>
              <a:t>  </a:t>
            </a:r>
            <a:r>
              <a:rPr lang="en-US" sz="2400" b="1" dirty="0"/>
              <a:t>D.6.g. Facilities Planning</a:t>
            </a:r>
            <a:endParaRPr lang="en-US" sz="2400" dirty="0"/>
          </a:p>
          <a:p>
            <a:r>
              <a:rPr lang="en-US" sz="2400" dirty="0"/>
              <a:t>Reduce the number of Faculty Senate representatives from three (3) to two (2) and reduce the number of department representatives elected by Faculty Senate from four (4) to three (3</a:t>
            </a:r>
            <a:r>
              <a:rPr lang="en-US" sz="2400" dirty="0" smtClean="0"/>
              <a:t>).</a:t>
            </a:r>
          </a:p>
          <a:p>
            <a:endParaRPr lang="en-US" sz="2400" dirty="0"/>
          </a:p>
          <a:p>
            <a:endParaRPr lang="en-US" sz="2400" dirty="0"/>
          </a:p>
        </p:txBody>
      </p:sp>
      <p:sp>
        <p:nvSpPr>
          <p:cNvPr id="6" name="Title 1"/>
          <p:cNvSpPr txBox="1">
            <a:spLocks/>
          </p:cNvSpPr>
          <p:nvPr/>
        </p:nvSpPr>
        <p:spPr>
          <a:xfrm>
            <a:off x="4572000" y="304800"/>
            <a:ext cx="4419600" cy="677863"/>
          </a:xfrm>
          <a:prstGeom prst="rect">
            <a:avLst/>
          </a:prstGeom>
        </p:spPr>
        <p:txBody>
          <a:bodyPr/>
          <a:lstStyle/>
          <a:p>
            <a:pPr algn="ctr">
              <a:lnSpc>
                <a:spcPct val="70000"/>
              </a:lnSpc>
              <a:defRPr/>
            </a:pPr>
            <a:r>
              <a:rPr lang="en-US" sz="2400" b="1" kern="0" dirty="0">
                <a:solidFill>
                  <a:srgbClr val="008000"/>
                </a:solidFill>
                <a:latin typeface="Times New Roman"/>
              </a:rPr>
              <a:t>RP&amp;A Report</a:t>
            </a:r>
          </a:p>
          <a:p>
            <a:pPr algn="ctr">
              <a:lnSpc>
                <a:spcPct val="70000"/>
              </a:lnSpc>
              <a:defRPr/>
            </a:pPr>
            <a:r>
              <a:rPr lang="en-US" sz="2400" b="1" kern="0" dirty="0" smtClean="0">
                <a:solidFill>
                  <a:srgbClr val="008000"/>
                </a:solidFill>
                <a:latin typeface="Times New Roman"/>
              </a:rPr>
              <a:t>October 18, </a:t>
            </a:r>
            <a:r>
              <a:rPr lang="en-US" sz="2400" b="1" kern="0" dirty="0">
                <a:solidFill>
                  <a:srgbClr val="008000"/>
                </a:solidFill>
                <a:latin typeface="Times New Roman"/>
              </a:rPr>
              <a:t>2012</a:t>
            </a:r>
          </a:p>
        </p:txBody>
      </p:sp>
    </p:spTree>
    <p:extLst>
      <p:ext uri="{BB962C8B-B14F-4D97-AF65-F5344CB8AC3E}">
        <p14:creationId xmlns:p14="http://schemas.microsoft.com/office/powerpoint/2010/main" val="1178867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2559" y="1295399"/>
            <a:ext cx="6858000" cy="5632311"/>
          </a:xfrm>
          <a:prstGeom prst="rect">
            <a:avLst/>
          </a:prstGeom>
          <a:noFill/>
        </p:spPr>
        <p:txBody>
          <a:bodyPr wrap="square" rtlCol="0">
            <a:spAutoFit/>
          </a:bodyPr>
          <a:lstStyle/>
          <a:p>
            <a:pPr algn="ctr"/>
            <a:r>
              <a:rPr lang="en-US" sz="2400" b="1" dirty="0" smtClean="0"/>
              <a:t>Motion on Committee Restructuring</a:t>
            </a:r>
          </a:p>
          <a:p>
            <a:r>
              <a:rPr lang="en-US" sz="2400" dirty="0" smtClean="0"/>
              <a:t> </a:t>
            </a:r>
          </a:p>
          <a:p>
            <a:pPr marL="342900" indent="-342900">
              <a:buFont typeface="Arial" pitchFamily="34" charset="0"/>
              <a:buChar char="•"/>
            </a:pPr>
            <a:r>
              <a:rPr lang="en-US" sz="2400" dirty="0" smtClean="0"/>
              <a:t>  </a:t>
            </a:r>
            <a:r>
              <a:rPr lang="en-US" sz="2400" b="1" dirty="0"/>
              <a:t>D.7.b. Parking, Security and Traffic Committee</a:t>
            </a:r>
            <a:endParaRPr lang="en-US" sz="2400" dirty="0"/>
          </a:p>
          <a:p>
            <a:r>
              <a:rPr lang="en-US" sz="2400" dirty="0"/>
              <a:t>Reduce the  number of faculty members from twelve (12) to seven (7), reduce the number of undergraduate students from two (2) to one (1), and reduce the number of additional members the Chancellor may appoint from two (2) to one (1). Furthermore, instead of the Chancellor designating one of the faculty committee members as chair, have the committee members elect the chair.</a:t>
            </a:r>
          </a:p>
          <a:p>
            <a:endParaRPr lang="en-US" sz="2400" dirty="0"/>
          </a:p>
          <a:p>
            <a:endParaRPr lang="en-US" sz="2400" dirty="0"/>
          </a:p>
        </p:txBody>
      </p:sp>
      <p:sp>
        <p:nvSpPr>
          <p:cNvPr id="6" name="Title 1"/>
          <p:cNvSpPr txBox="1">
            <a:spLocks/>
          </p:cNvSpPr>
          <p:nvPr/>
        </p:nvSpPr>
        <p:spPr>
          <a:xfrm>
            <a:off x="4572000" y="304800"/>
            <a:ext cx="4419600" cy="677863"/>
          </a:xfrm>
          <a:prstGeom prst="rect">
            <a:avLst/>
          </a:prstGeom>
        </p:spPr>
        <p:txBody>
          <a:bodyPr/>
          <a:lstStyle/>
          <a:p>
            <a:pPr algn="ctr">
              <a:lnSpc>
                <a:spcPct val="70000"/>
              </a:lnSpc>
              <a:defRPr/>
            </a:pPr>
            <a:r>
              <a:rPr lang="en-US" sz="2400" b="1" kern="0" dirty="0">
                <a:solidFill>
                  <a:srgbClr val="008000"/>
                </a:solidFill>
                <a:latin typeface="Times New Roman"/>
              </a:rPr>
              <a:t>RP&amp;A Report</a:t>
            </a:r>
          </a:p>
          <a:p>
            <a:pPr algn="ctr">
              <a:lnSpc>
                <a:spcPct val="70000"/>
              </a:lnSpc>
              <a:defRPr/>
            </a:pPr>
            <a:r>
              <a:rPr lang="en-US" sz="2400" b="1" kern="0" dirty="0" smtClean="0">
                <a:solidFill>
                  <a:srgbClr val="008000"/>
                </a:solidFill>
                <a:latin typeface="Times New Roman"/>
              </a:rPr>
              <a:t>October 18, </a:t>
            </a:r>
            <a:r>
              <a:rPr lang="en-US" sz="2400" b="1" kern="0" dirty="0">
                <a:solidFill>
                  <a:srgbClr val="008000"/>
                </a:solidFill>
                <a:latin typeface="Times New Roman"/>
              </a:rPr>
              <a:t>2012</a:t>
            </a:r>
          </a:p>
        </p:txBody>
      </p:sp>
    </p:spTree>
    <p:extLst>
      <p:ext uri="{BB962C8B-B14F-4D97-AF65-F5344CB8AC3E}">
        <p14:creationId xmlns:p14="http://schemas.microsoft.com/office/powerpoint/2010/main" val="226017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2559" y="1295399"/>
            <a:ext cx="6858000" cy="3416320"/>
          </a:xfrm>
          <a:prstGeom prst="rect">
            <a:avLst/>
          </a:prstGeom>
          <a:noFill/>
        </p:spPr>
        <p:txBody>
          <a:bodyPr wrap="square" rtlCol="0">
            <a:spAutoFit/>
          </a:bodyPr>
          <a:lstStyle/>
          <a:p>
            <a:pPr algn="ctr"/>
            <a:r>
              <a:rPr lang="en-US" sz="2400" b="1" dirty="0" smtClean="0"/>
              <a:t>Motion on Committee Restructuring</a:t>
            </a:r>
          </a:p>
          <a:p>
            <a:r>
              <a:rPr lang="en-US" sz="2400" dirty="0" smtClean="0"/>
              <a:t> </a:t>
            </a:r>
          </a:p>
          <a:p>
            <a:pPr marL="342900" indent="-342900">
              <a:buFont typeface="Arial" pitchFamily="34" charset="0"/>
              <a:buChar char="•"/>
            </a:pPr>
            <a:r>
              <a:rPr lang="en-US" sz="2400" dirty="0" smtClean="0"/>
              <a:t>  </a:t>
            </a:r>
            <a:r>
              <a:rPr lang="en-US" sz="2400" b="1" dirty="0"/>
              <a:t>D.7.d. Student Scholastic Appeals Committee</a:t>
            </a:r>
            <a:r>
              <a:rPr lang="en-US" sz="2400" dirty="0"/>
              <a:t> and D.7.e. </a:t>
            </a:r>
            <a:r>
              <a:rPr lang="en-US" sz="2400" b="1" dirty="0"/>
              <a:t>Tuition and Residence Committee</a:t>
            </a:r>
            <a:r>
              <a:rPr lang="en-US" sz="2400" dirty="0"/>
              <a:t> </a:t>
            </a:r>
          </a:p>
          <a:p>
            <a:r>
              <a:rPr lang="en-US" sz="2400" dirty="0"/>
              <a:t>Merge the two committees.</a:t>
            </a:r>
          </a:p>
          <a:p>
            <a:endParaRPr lang="en-US" sz="2400" dirty="0"/>
          </a:p>
          <a:p>
            <a:r>
              <a:rPr lang="en-US" sz="2400" dirty="0"/>
              <a:t> </a:t>
            </a:r>
          </a:p>
          <a:p>
            <a:endParaRPr lang="en-US" sz="2400" dirty="0"/>
          </a:p>
        </p:txBody>
      </p:sp>
      <p:sp>
        <p:nvSpPr>
          <p:cNvPr id="6" name="Title 1"/>
          <p:cNvSpPr txBox="1">
            <a:spLocks/>
          </p:cNvSpPr>
          <p:nvPr/>
        </p:nvSpPr>
        <p:spPr>
          <a:xfrm>
            <a:off x="4572000" y="304800"/>
            <a:ext cx="4419600" cy="677863"/>
          </a:xfrm>
          <a:prstGeom prst="rect">
            <a:avLst/>
          </a:prstGeom>
        </p:spPr>
        <p:txBody>
          <a:bodyPr/>
          <a:lstStyle/>
          <a:p>
            <a:pPr algn="ctr">
              <a:lnSpc>
                <a:spcPct val="70000"/>
              </a:lnSpc>
              <a:defRPr/>
            </a:pPr>
            <a:r>
              <a:rPr lang="en-US" sz="2400" b="1" kern="0" dirty="0">
                <a:solidFill>
                  <a:srgbClr val="008000"/>
                </a:solidFill>
                <a:latin typeface="Times New Roman"/>
              </a:rPr>
              <a:t>RP&amp;A Report</a:t>
            </a:r>
          </a:p>
          <a:p>
            <a:pPr algn="ctr">
              <a:lnSpc>
                <a:spcPct val="70000"/>
              </a:lnSpc>
              <a:defRPr/>
            </a:pPr>
            <a:r>
              <a:rPr lang="en-US" sz="2400" b="1" kern="0" dirty="0" smtClean="0">
                <a:solidFill>
                  <a:srgbClr val="008000"/>
                </a:solidFill>
                <a:latin typeface="Times New Roman"/>
              </a:rPr>
              <a:t>October 18, </a:t>
            </a:r>
            <a:r>
              <a:rPr lang="en-US" sz="2400" b="1" kern="0" dirty="0">
                <a:solidFill>
                  <a:srgbClr val="008000"/>
                </a:solidFill>
                <a:latin typeface="Times New Roman"/>
              </a:rPr>
              <a:t>2012</a:t>
            </a:r>
          </a:p>
        </p:txBody>
      </p:sp>
    </p:spTree>
    <p:extLst>
      <p:ext uri="{BB962C8B-B14F-4D97-AF65-F5344CB8AC3E}">
        <p14:creationId xmlns:p14="http://schemas.microsoft.com/office/powerpoint/2010/main" val="3684824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S.Slides.Template">
  <a:themeElements>
    <a:clrScheme name="">
      <a:dk1>
        <a:srgbClr val="000000"/>
      </a:dk1>
      <a:lt1>
        <a:srgbClr val="FFFFFF"/>
      </a:lt1>
      <a:dk2>
        <a:srgbClr val="000000"/>
      </a:dk2>
      <a:lt2>
        <a:srgbClr val="C0C0C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
      <a:dk1>
        <a:srgbClr val="000000"/>
      </a:dk1>
      <a:lt1>
        <a:srgbClr val="FFFFFF"/>
      </a:lt1>
      <a:dk2>
        <a:srgbClr val="000000"/>
      </a:dk2>
      <a:lt2>
        <a:srgbClr val="C0C0C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defaul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FS.Slides.Template</Template>
  <TotalTime>1134</TotalTime>
  <Words>488</Words>
  <Application>Microsoft Office PowerPoint</Application>
  <PresentationFormat>On-screen Show (4:3)</PresentationFormat>
  <Paragraphs>66</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FS.Slides.Template</vt: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Missouri S&amp;T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October 14, 2010</dc:title>
  <dc:creator>mdaniels</dc:creator>
  <cp:lastModifiedBy>Werner, Jeannie</cp:lastModifiedBy>
  <cp:revision>70</cp:revision>
  <dcterms:created xsi:type="dcterms:W3CDTF">2010-10-12T20:06:18Z</dcterms:created>
  <dcterms:modified xsi:type="dcterms:W3CDTF">2012-10-17T15:50:01Z</dcterms:modified>
</cp:coreProperties>
</file>